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6"/>
  </p:notesMasterIdLst>
  <p:sldIdLst>
    <p:sldId id="259" r:id="rId2"/>
    <p:sldId id="260" r:id="rId3"/>
    <p:sldId id="272" r:id="rId4"/>
    <p:sldId id="273"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99"/>
    <a:srgbClr val="CC0000"/>
    <a:srgbClr val="99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4/28/2020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06531F-7629-4E95-8148-522F6F2681C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4/28/2020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4/28/2020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4/28/2020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4/28/2020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4/28/2020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3"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4" cstate="print"/>
          <a:srcRect/>
          <a:stretch>
            <a:fillRect/>
          </a:stretch>
        </p:blipFill>
        <p:spPr bwMode="auto">
          <a:xfrm>
            <a:off x="76200" y="73025"/>
            <a:ext cx="1069975" cy="1069975"/>
          </a:xfrm>
          <a:prstGeom prst="rect">
            <a:avLst/>
          </a:prstGeom>
          <a:noFill/>
        </p:spPr>
      </p:pic>
      <p:sp>
        <p:nvSpPr>
          <p:cNvPr id="10" name="TextBox 9"/>
          <p:cNvSpPr txBox="1"/>
          <p:nvPr/>
        </p:nvSpPr>
        <p:spPr>
          <a:xfrm>
            <a:off x="0" y="5105400"/>
            <a:ext cx="8153400" cy="1754326"/>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hi-IN" sz="3600" b="1" dirty="0" smtClean="0">
                <a:solidFill>
                  <a:schemeClr val="bg1"/>
                </a:solidFill>
                <a:latin typeface="Arial" pitchFamily="34" charset="0"/>
                <a:cs typeface="Arial" pitchFamily="34" charset="0"/>
              </a:rPr>
              <a:t>हिन्दी </a:t>
            </a:r>
          </a:p>
          <a:p>
            <a:pPr algn="ctr"/>
            <a:r>
              <a:rPr lang="hi-IN" sz="3600" b="1" dirty="0" smtClean="0">
                <a:solidFill>
                  <a:schemeClr val="bg1"/>
                </a:solidFill>
                <a:latin typeface="Arial" pitchFamily="34" charset="0"/>
                <a:cs typeface="Arial" pitchFamily="34" charset="0"/>
              </a:rPr>
              <a:t>कक्षा -</a:t>
            </a:r>
            <a:r>
              <a:rPr lang="en-US" sz="3600" b="1" dirty="0" smtClean="0">
                <a:solidFill>
                  <a:schemeClr val="bg1"/>
                </a:solidFill>
                <a:latin typeface="Arial" pitchFamily="34" charset="0"/>
                <a:cs typeface="Arial" pitchFamily="34" charset="0"/>
              </a:rPr>
              <a:t>VII</a:t>
            </a:r>
            <a:endParaRPr lang="hi-IN" sz="3600" b="1" dirty="0" smtClean="0">
              <a:solidFill>
                <a:schemeClr val="bg1"/>
              </a:solidFill>
              <a:latin typeface="Arial" pitchFamily="34" charset="0"/>
              <a:cs typeface="Arial" pitchFamily="34" charset="0"/>
            </a:endParaRPr>
          </a:p>
          <a:p>
            <a:pPr algn="ctr"/>
            <a:r>
              <a:rPr lang="hi-IN" sz="3600" b="1" dirty="0" smtClean="0">
                <a:solidFill>
                  <a:schemeClr val="bg1"/>
                </a:solidFill>
                <a:latin typeface="Arial" pitchFamily="34" charset="0"/>
                <a:cs typeface="Arial" pitchFamily="34" charset="0"/>
              </a:rPr>
              <a:t> (वसंत- गद्य खंड)</a:t>
            </a:r>
            <a:endParaRPr lang="en-US" sz="36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5"/>
          <a:stretch>
            <a:fillRect/>
          </a:stretch>
        </p:blipFill>
        <p:spPr>
          <a:xfrm>
            <a:off x="0" y="1447800"/>
            <a:ext cx="8153400" cy="3657600"/>
          </a:xfrm>
          <a:prstGeom prst="rect">
            <a:avLst/>
          </a:prstGeom>
        </p:spPr>
      </p:pic>
    </p:spTree>
    <p:extLst>
      <p:ext uri="{BB962C8B-B14F-4D97-AF65-F5344CB8AC3E}">
        <p14:creationId xmlns:p14="http://schemas.microsoft.com/office/powerpoint/2010/main" xmlns="" val="26908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81000"/>
            <a:ext cx="7239000" cy="609600"/>
          </a:xfrm>
        </p:spPr>
        <p:txBody>
          <a:bodyPr>
            <a:normAutofit/>
          </a:bodyPr>
          <a:lstStyle/>
          <a:p>
            <a:pPr algn="ctr"/>
            <a:r>
              <a:rPr lang="hi-IN" sz="3200" dirty="0" smtClean="0">
                <a:solidFill>
                  <a:srgbClr val="FF0000"/>
                </a:solidFill>
              </a:rPr>
              <a:t>पाठ-</a:t>
            </a:r>
            <a:r>
              <a:rPr lang="en-US" sz="3200" dirty="0" smtClean="0">
                <a:solidFill>
                  <a:srgbClr val="FF0000"/>
                </a:solidFill>
              </a:rPr>
              <a:t>3</a:t>
            </a:r>
            <a:r>
              <a:rPr lang="hi-IN" sz="3200" dirty="0" smtClean="0">
                <a:solidFill>
                  <a:srgbClr val="FF0000"/>
                </a:solidFill>
              </a:rPr>
              <a:t> हिमालय की बेटियाँ (नागार्जुन) </a:t>
            </a:r>
            <a:endParaRPr lang="en-US" sz="3200" dirty="0">
              <a:solidFill>
                <a:srgbClr val="FF0000"/>
              </a:solidFill>
            </a:endParaRPr>
          </a:p>
        </p:txBody>
      </p:sp>
      <p:sp>
        <p:nvSpPr>
          <p:cNvPr id="5" name="Content Placeholder 4"/>
          <p:cNvSpPr>
            <a:spLocks noGrp="1"/>
          </p:cNvSpPr>
          <p:nvPr>
            <p:ph idx="1"/>
          </p:nvPr>
        </p:nvSpPr>
        <p:spPr>
          <a:xfrm>
            <a:off x="381000" y="1066800"/>
            <a:ext cx="7772400" cy="5334000"/>
          </a:xfrm>
        </p:spPr>
        <p:txBody>
          <a:bodyPr>
            <a:normAutofit fontScale="92500"/>
          </a:bodyPr>
          <a:lstStyle/>
          <a:p>
            <a:pPr algn="ctr">
              <a:buNone/>
            </a:pPr>
            <a:r>
              <a:rPr lang="hi-IN" sz="2800" u="sng" dirty="0" smtClean="0">
                <a:solidFill>
                  <a:srgbClr val="FF0000"/>
                </a:solidFill>
              </a:rPr>
              <a:t>लेखक परिचय </a:t>
            </a:r>
            <a:r>
              <a:rPr lang="hi-IN" sz="2000" dirty="0" smtClean="0">
                <a:solidFill>
                  <a:srgbClr val="FF0000"/>
                </a:solidFill>
              </a:rPr>
              <a:t> </a:t>
            </a:r>
            <a:r>
              <a:rPr lang="hi-IN" sz="2000" dirty="0" smtClean="0"/>
              <a:t>:-</a:t>
            </a:r>
            <a:endParaRPr lang="en-US" sz="2000" dirty="0" smtClean="0"/>
          </a:p>
          <a:p>
            <a:pPr algn="just">
              <a:buNone/>
            </a:pPr>
            <a:r>
              <a:rPr lang="hi-IN" sz="2000" b="1" dirty="0" smtClean="0">
                <a:solidFill>
                  <a:srgbClr val="FF0000"/>
                </a:solidFill>
              </a:rPr>
              <a:t>नागार्जुन</a:t>
            </a:r>
            <a:r>
              <a:rPr lang="hi-IN" sz="2000" dirty="0" smtClean="0"/>
              <a:t> </a:t>
            </a:r>
            <a:r>
              <a:rPr lang="hi-IN" sz="2200" b="1" dirty="0" smtClean="0"/>
              <a:t>(30जून 1911</a:t>
            </a:r>
            <a:r>
              <a:rPr lang="en-US" sz="2200" b="1" dirty="0" smtClean="0"/>
              <a:t>- 5 </a:t>
            </a:r>
            <a:r>
              <a:rPr lang="hi-IN" sz="2200" b="1" dirty="0" smtClean="0"/>
              <a:t>नवम्बर1998) हिंदी और मैथिली के अप्रतिम लेखक और कवि थे। अनेक भाषाओं के ज्ञाता तथा प्रगतिशील विचारधारा के साहित्यकार नागार्जुन ने हिन्दी के अतिरिक्त मैथिली संस्कत  एवं बँगला में मौलिक रचनाएँ भी की I साहित्य अकादमी पुरस्कार से सम्मानित नागार्जुन ने मैथिली में यात्री उपनाम से लिखा तथा यह उपनाम उनके मूल नाम वैद्यनाथ मिश्र के साथ मिलकर एक हो गया।</a:t>
            </a:r>
            <a:endParaRPr lang="hi-IN" sz="2200" b="1" dirty="0" smtClean="0">
              <a:solidFill>
                <a:srgbClr val="FF0000"/>
              </a:solidFill>
            </a:endParaRPr>
          </a:p>
          <a:p>
            <a:pPr>
              <a:buNone/>
            </a:pPr>
            <a:r>
              <a:rPr lang="hi-IN" sz="2200" b="1" u="sng" dirty="0" smtClean="0">
                <a:solidFill>
                  <a:srgbClr val="FF0000"/>
                </a:solidFill>
              </a:rPr>
              <a:t>रचनाएँ</a:t>
            </a:r>
            <a:r>
              <a:rPr lang="hi-IN" sz="2200" b="1" u="sng" dirty="0" smtClean="0"/>
              <a:t> </a:t>
            </a:r>
            <a:r>
              <a:rPr lang="hi-IN" sz="2200" b="1" dirty="0" smtClean="0"/>
              <a:t>:- युगधारा, सतरंगे पंखों वाली, प्यासी पथराई आँखें, तालाब की मछलियाँ</a:t>
            </a:r>
            <a:r>
              <a:rPr lang="hi-IN" sz="2200" b="1" baseline="30000" dirty="0" smtClean="0"/>
              <a:t>,</a:t>
            </a:r>
            <a:r>
              <a:rPr lang="hi-IN" sz="2200" b="1" dirty="0" smtClean="0"/>
              <a:t> तुमने कहा था, खिचड़ी विप्लव देखा हमने, हजार-हजार बाँहों वाली,पुरानी जूतियों का कोरस, रत्नगर्भ, र</a:t>
            </a:r>
            <a:r>
              <a:rPr lang="hi-IN" sz="1900" b="1" dirty="0" smtClean="0"/>
              <a:t>तिनाथ की चाची, बलचनमा, नयी पौध बाबा बटेसरनाथ, वरुण के बेटे, दुखमोचन</a:t>
            </a:r>
            <a:endParaRPr lang="hi-IN" sz="2000" dirty="0" smtClean="0"/>
          </a:p>
          <a:p>
            <a:pPr algn="just">
              <a:buNone/>
            </a:pPr>
            <a:r>
              <a:rPr lang="hi-IN" sz="2000" u="sng" dirty="0" smtClean="0">
                <a:solidFill>
                  <a:srgbClr val="FF0000"/>
                </a:solidFill>
              </a:rPr>
              <a:t>पाठ-परिचय</a:t>
            </a:r>
            <a:r>
              <a:rPr lang="hi-IN" sz="2000" u="sng" dirty="0" smtClean="0"/>
              <a:t> </a:t>
            </a:r>
            <a:r>
              <a:rPr lang="hi-IN" sz="2000" dirty="0" smtClean="0"/>
              <a:t>:- </a:t>
            </a:r>
            <a:r>
              <a:rPr lang="hi-IN" sz="2200" dirty="0" smtClean="0"/>
              <a:t>इस पाठ में नदिय्यों के उद्गम स्थल, नदियों की यात्रा, प्राकृतिक दृश्यों की जानकारी दी गई है I हिमालय एवं नदी का मानवीकरण किया गया है I नदियों का समुद्र में मिलन का वर्णन किया गया है I  </a:t>
            </a:r>
            <a:endParaRPr lang="hi-IN"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533400"/>
          </a:xfrm>
        </p:spPr>
        <p:txBody>
          <a:bodyPr>
            <a:normAutofit/>
          </a:bodyPr>
          <a:lstStyle/>
          <a:p>
            <a:pPr algn="ctr"/>
            <a:r>
              <a:rPr lang="hi-IN" sz="3200" dirty="0" smtClean="0">
                <a:solidFill>
                  <a:srgbClr val="FF0000"/>
                </a:solidFill>
              </a:rPr>
              <a:t>पाठ-</a:t>
            </a:r>
            <a:r>
              <a:rPr lang="en-US" sz="3200" dirty="0" smtClean="0">
                <a:solidFill>
                  <a:srgbClr val="FF0000"/>
                </a:solidFill>
              </a:rPr>
              <a:t>3</a:t>
            </a:r>
            <a:r>
              <a:rPr lang="hi-IN" sz="3200" dirty="0" smtClean="0">
                <a:solidFill>
                  <a:srgbClr val="FF0000"/>
                </a:solidFill>
              </a:rPr>
              <a:t> हिमालय की बेटियाँ (नागार्जुन) </a:t>
            </a:r>
            <a:endParaRPr lang="en-US" sz="3200" dirty="0">
              <a:solidFill>
                <a:srgbClr val="FF0000"/>
              </a:solidFill>
            </a:endParaRPr>
          </a:p>
        </p:txBody>
      </p:sp>
      <p:sp>
        <p:nvSpPr>
          <p:cNvPr id="5" name="Content Placeholder 4"/>
          <p:cNvSpPr>
            <a:spLocks noGrp="1"/>
          </p:cNvSpPr>
          <p:nvPr>
            <p:ph idx="1"/>
          </p:nvPr>
        </p:nvSpPr>
        <p:spPr>
          <a:xfrm>
            <a:off x="304800" y="990600"/>
            <a:ext cx="7772400" cy="5486400"/>
          </a:xfrm>
        </p:spPr>
        <p:txBody>
          <a:bodyPr>
            <a:normAutofit/>
          </a:bodyPr>
          <a:lstStyle/>
          <a:p>
            <a:pPr algn="ctr">
              <a:buNone/>
            </a:pPr>
            <a:r>
              <a:rPr lang="hi-IN" sz="3200" u="sng" dirty="0" smtClean="0">
                <a:solidFill>
                  <a:srgbClr val="FF0000"/>
                </a:solidFill>
              </a:rPr>
              <a:t>महत्वपूर्ण तथ्य </a:t>
            </a:r>
          </a:p>
          <a:p>
            <a:pPr algn="ctr">
              <a:buNone/>
            </a:pPr>
            <a:endParaRPr lang="hi-IN" sz="3200" u="sng" dirty="0" smtClean="0">
              <a:solidFill>
                <a:srgbClr val="FF0000"/>
              </a:solidFill>
            </a:endParaRPr>
          </a:p>
        </p:txBody>
      </p:sp>
      <p:sp>
        <p:nvSpPr>
          <p:cNvPr id="6" name="Rectangle 5"/>
          <p:cNvSpPr/>
          <p:nvPr/>
        </p:nvSpPr>
        <p:spPr>
          <a:xfrm>
            <a:off x="228600" y="1524000"/>
            <a:ext cx="7772400" cy="6247864"/>
          </a:xfrm>
          <a:prstGeom prst="rect">
            <a:avLst/>
          </a:prstGeom>
        </p:spPr>
        <p:txBody>
          <a:bodyPr wrap="square">
            <a:spAutoFit/>
          </a:bodyPr>
          <a:lstStyle/>
          <a:p>
            <a:r>
              <a:rPr lang="hi-IN" sz="2000" dirty="0" smtClean="0"/>
              <a:t> </a:t>
            </a:r>
            <a:r>
              <a:rPr lang="en-US" sz="2000" dirty="0" err="1" smtClean="0"/>
              <a:t>i</a:t>
            </a:r>
            <a:r>
              <a:rPr lang="hi-IN" sz="2000" dirty="0" smtClean="0"/>
              <a:t>) </a:t>
            </a:r>
            <a:r>
              <a:rPr lang="hi-IN" sz="2400" dirty="0" smtClean="0"/>
              <a:t>नदियों के उद्गम स्थल की जानकारी </a:t>
            </a:r>
            <a:r>
              <a:rPr lang="en-US" sz="2400" dirty="0" smtClean="0"/>
              <a:t>I</a:t>
            </a:r>
            <a:endParaRPr lang="hi-IN" sz="2400" dirty="0" smtClean="0"/>
          </a:p>
          <a:p>
            <a:r>
              <a:rPr lang="en-US" sz="2400" dirty="0" smtClean="0"/>
              <a:t>ii</a:t>
            </a:r>
            <a:r>
              <a:rPr lang="hi-IN" sz="2400" dirty="0" smtClean="0"/>
              <a:t>)</a:t>
            </a:r>
            <a:r>
              <a:rPr lang="en-US" sz="2400" dirty="0" smtClean="0"/>
              <a:t> </a:t>
            </a:r>
            <a:r>
              <a:rPr lang="hi-IN" sz="2400" dirty="0" smtClean="0"/>
              <a:t>नदियों के प्रति स्वस्थ दृष्टिकोण का विकास </a:t>
            </a:r>
            <a:r>
              <a:rPr lang="en-US" sz="2400" dirty="0" smtClean="0"/>
              <a:t>I</a:t>
            </a:r>
            <a:endParaRPr lang="hi-IN" sz="2400" dirty="0" smtClean="0"/>
          </a:p>
          <a:p>
            <a:r>
              <a:rPr lang="en-US" sz="2400" dirty="0" smtClean="0"/>
              <a:t>iii) </a:t>
            </a:r>
            <a:r>
              <a:rPr lang="hi-IN" sz="2400" dirty="0" smtClean="0"/>
              <a:t>नदियों का हमारे जीवन में महत्व </a:t>
            </a:r>
            <a:r>
              <a:rPr lang="en-US" sz="2400" dirty="0" smtClean="0"/>
              <a:t>I</a:t>
            </a:r>
            <a:endParaRPr lang="hi-IN" sz="2400" dirty="0" smtClean="0"/>
          </a:p>
          <a:p>
            <a:r>
              <a:rPr lang="en-US" sz="2400" dirty="0" smtClean="0"/>
              <a:t>iv) </a:t>
            </a:r>
            <a:r>
              <a:rPr lang="hi-IN" sz="2400" dirty="0" smtClean="0"/>
              <a:t>नदियों के नाम एवं प्राकृतिक वनस्पतियों की जानकारी</a:t>
            </a:r>
            <a:r>
              <a:rPr lang="en-US" sz="2400" dirty="0" smtClean="0"/>
              <a:t> I</a:t>
            </a:r>
            <a:r>
              <a:rPr lang="hi-IN" sz="2400" dirty="0" smtClean="0"/>
              <a:t> </a:t>
            </a:r>
          </a:p>
          <a:p>
            <a:r>
              <a:rPr lang="en-US" sz="2400" dirty="0" smtClean="0"/>
              <a:t>v)</a:t>
            </a:r>
            <a:r>
              <a:rPr lang="hi-IN" sz="2400" dirty="0" smtClean="0"/>
              <a:t>हिमालय से लेकर समुद्र तक नदियों के सफ़र की जानकारी</a:t>
            </a:r>
            <a:r>
              <a:rPr lang="en-US" sz="2400" dirty="0" smtClean="0"/>
              <a:t> </a:t>
            </a:r>
            <a:r>
              <a:rPr lang="hi-IN" sz="2400" dirty="0" smtClean="0"/>
              <a:t> </a:t>
            </a:r>
          </a:p>
          <a:p>
            <a:r>
              <a:rPr lang="en-US" sz="2400" dirty="0" smtClean="0"/>
              <a:t>vi)</a:t>
            </a:r>
            <a:r>
              <a:rPr lang="hi-IN" sz="2400" dirty="0" smtClean="0"/>
              <a:t>हिंदी साहित्य के कवियों एवं लेखकों का नदियों से जुड़ाव</a:t>
            </a:r>
            <a:r>
              <a:rPr lang="en-US" sz="2400" dirty="0" smtClean="0"/>
              <a:t> I</a:t>
            </a:r>
            <a:endParaRPr lang="hi-IN" sz="2400" dirty="0" smtClean="0"/>
          </a:p>
          <a:p>
            <a:r>
              <a:rPr lang="en-US" sz="2400" dirty="0" smtClean="0"/>
              <a:t>vii) </a:t>
            </a:r>
            <a:r>
              <a:rPr lang="hi-IN" sz="2400" dirty="0" smtClean="0"/>
              <a:t>नदियों के प्रदूषित होने के कारन एवं निवारण</a:t>
            </a:r>
            <a:r>
              <a:rPr lang="en-US" sz="2400" dirty="0" smtClean="0"/>
              <a:t> I</a:t>
            </a:r>
            <a:r>
              <a:rPr lang="hi-IN" sz="2400" dirty="0" smtClean="0"/>
              <a:t> </a:t>
            </a:r>
          </a:p>
          <a:p>
            <a:r>
              <a:rPr lang="en-US" sz="2400" dirty="0" smtClean="0"/>
              <a:t>viii) </a:t>
            </a:r>
            <a:r>
              <a:rPr lang="hi-IN" sz="2400" dirty="0" smtClean="0"/>
              <a:t>देश की नदियों की जानकारी </a:t>
            </a:r>
            <a:r>
              <a:rPr lang="en-US" sz="2400" dirty="0" smtClean="0"/>
              <a:t>I</a:t>
            </a:r>
            <a:endParaRPr lang="hi-IN" sz="2400" dirty="0" smtClean="0"/>
          </a:p>
          <a:p>
            <a:r>
              <a:rPr lang="en-US" sz="2400" dirty="0" smtClean="0"/>
              <a:t>ix) </a:t>
            </a:r>
            <a:r>
              <a:rPr lang="hi-IN" sz="2400" dirty="0" smtClean="0"/>
              <a:t>नदियों की यात्रा एवं पड़ाव की जानकारी</a:t>
            </a:r>
            <a:r>
              <a:rPr lang="en-US" sz="2400" dirty="0" smtClean="0"/>
              <a:t> I</a:t>
            </a:r>
            <a:r>
              <a:rPr lang="hi-IN" sz="2400" dirty="0" smtClean="0"/>
              <a:t> </a:t>
            </a:r>
          </a:p>
          <a:p>
            <a:r>
              <a:rPr lang="en-US" sz="2400" dirty="0" smtClean="0"/>
              <a:t>x) </a:t>
            </a:r>
            <a:r>
              <a:rPr lang="hi-IN" sz="2400" dirty="0" smtClean="0"/>
              <a:t>नदियों के चंचल व्यवहार से परिचित होना</a:t>
            </a:r>
            <a:r>
              <a:rPr lang="en-US" sz="2400" dirty="0" smtClean="0"/>
              <a:t> I</a:t>
            </a:r>
            <a:r>
              <a:rPr lang="hi-IN" sz="2400" dirty="0" smtClean="0"/>
              <a:t> </a:t>
            </a:r>
          </a:p>
          <a:p>
            <a:r>
              <a:rPr lang="en-US" sz="2400" dirty="0" smtClean="0"/>
              <a:t>xi) </a:t>
            </a:r>
            <a:r>
              <a:rPr lang="hi-IN" sz="2400" dirty="0" smtClean="0"/>
              <a:t>नदियों एवं समुद्र के जल के अंतर को समझेंगे</a:t>
            </a:r>
            <a:r>
              <a:rPr lang="en-US" sz="2400" dirty="0" smtClean="0"/>
              <a:t> I</a:t>
            </a:r>
            <a:r>
              <a:rPr lang="hi-IN" sz="2400" dirty="0" smtClean="0"/>
              <a:t> </a:t>
            </a:r>
          </a:p>
          <a:p>
            <a:r>
              <a:rPr lang="en-US" sz="2400" dirty="0" smtClean="0"/>
              <a:t>xii) </a:t>
            </a:r>
            <a:r>
              <a:rPr lang="hi-IN" sz="2400" dirty="0" smtClean="0"/>
              <a:t>नदियों को बहन एवं बेटी के रूप में देखना </a:t>
            </a:r>
            <a:r>
              <a:rPr lang="en-US" sz="2400" dirty="0" smtClean="0"/>
              <a:t>I </a:t>
            </a:r>
          </a:p>
          <a:p>
            <a:r>
              <a:rPr lang="en-US" sz="2400" dirty="0" smtClean="0"/>
              <a:t>	</a:t>
            </a:r>
          </a:p>
          <a:p>
            <a:endParaRPr lang="hi-IN" sz="2400" dirty="0" smtClean="0"/>
          </a:p>
          <a:p>
            <a:endParaRPr lang="hi-IN" sz="2000" dirty="0" smtClean="0"/>
          </a:p>
          <a:p>
            <a:endParaRPr lang="hi-IN" sz="2000" dirty="0" smtClean="0"/>
          </a:p>
          <a:p>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239000" cy="914400"/>
          </a:xfrm>
        </p:spPr>
        <p:txBody>
          <a:bodyPr>
            <a:normAutofit fontScale="90000"/>
          </a:bodyPr>
          <a:lstStyle/>
          <a:p>
            <a:pPr algn="ctr"/>
            <a:r>
              <a:rPr lang="hi-IN" sz="4000" dirty="0" smtClean="0">
                <a:solidFill>
                  <a:srgbClr val="FF0000"/>
                </a:solidFill>
              </a:rPr>
              <a:t>पाठ-</a:t>
            </a:r>
            <a:r>
              <a:rPr lang="en-US" sz="4000" dirty="0" smtClean="0">
                <a:solidFill>
                  <a:srgbClr val="FF0000"/>
                </a:solidFill>
              </a:rPr>
              <a:t>3</a:t>
            </a:r>
            <a:r>
              <a:rPr lang="hi-IN" sz="4000" dirty="0" smtClean="0">
                <a:solidFill>
                  <a:srgbClr val="FF0000"/>
                </a:solidFill>
              </a:rPr>
              <a:t> हिमालय की बेटियाँ (नागार्जुन) </a:t>
            </a:r>
            <a:endParaRPr lang="en-US" dirty="0"/>
          </a:p>
        </p:txBody>
      </p:sp>
      <p:sp>
        <p:nvSpPr>
          <p:cNvPr id="3" name="Content Placeholder 2"/>
          <p:cNvSpPr>
            <a:spLocks noGrp="1"/>
          </p:cNvSpPr>
          <p:nvPr>
            <p:ph idx="1"/>
          </p:nvPr>
        </p:nvSpPr>
        <p:spPr/>
        <p:txBody>
          <a:bodyPr>
            <a:normAutofit/>
          </a:bodyPr>
          <a:lstStyle/>
          <a:p>
            <a:pPr>
              <a:buNone/>
            </a:pPr>
            <a:r>
              <a:rPr lang="hi-IN" sz="2000" smtClean="0">
                <a:solidFill>
                  <a:srgbClr val="000066"/>
                </a:solidFill>
              </a:rPr>
              <a:t>इस </a:t>
            </a:r>
            <a:r>
              <a:rPr lang="hi-IN" sz="2000" smtClean="0">
                <a:solidFill>
                  <a:srgbClr val="000066"/>
                </a:solidFill>
              </a:rPr>
              <a:t>विडियो को </a:t>
            </a:r>
            <a:r>
              <a:rPr lang="hi-IN" sz="2000" dirty="0" smtClean="0">
                <a:solidFill>
                  <a:srgbClr val="000066"/>
                </a:solidFill>
              </a:rPr>
              <a:t>देखें :-</a:t>
            </a:r>
          </a:p>
          <a:p>
            <a:pPr>
              <a:buNone/>
            </a:pPr>
            <a:endParaRPr lang="hi-IN" sz="2000" dirty="0" smtClean="0">
              <a:solidFill>
                <a:srgbClr val="000066"/>
              </a:solidFill>
            </a:endParaRPr>
          </a:p>
          <a:p>
            <a:pPr>
              <a:buNone/>
            </a:pPr>
            <a:r>
              <a:rPr lang="en-US" sz="2000" dirty="0" smtClean="0">
                <a:solidFill>
                  <a:srgbClr val="000066"/>
                </a:solidFill>
              </a:rPr>
              <a:t>https://www.youtube.com/watch?v=vB63rI7svQc</a:t>
            </a:r>
            <a:endParaRPr lang="hi-IN" sz="2000" dirty="0" smtClean="0">
              <a:solidFill>
                <a:srgbClr val="000066"/>
              </a:solidFill>
            </a:endParaRPr>
          </a:p>
          <a:p>
            <a:pPr>
              <a:buNone/>
            </a:pPr>
            <a:r>
              <a:rPr lang="en-US" sz="2000" dirty="0" smtClean="0">
                <a:solidFill>
                  <a:srgbClr val="000066"/>
                </a:solidFill>
              </a:rPr>
              <a:t>https://www.youtube.com/watch?v=utGVHzVuJC4</a:t>
            </a:r>
            <a:endParaRPr lang="hi-IN" sz="2000" dirty="0" smtClean="0">
              <a:solidFill>
                <a:srgbClr val="000066"/>
              </a:solidFill>
            </a:endParaRPr>
          </a:p>
          <a:p>
            <a:pPr>
              <a:buNone/>
            </a:pPr>
            <a:endParaRPr lang="hi-IN" sz="2000" dirty="0" smtClean="0">
              <a:solidFill>
                <a:srgbClr val="000066"/>
              </a:solidFill>
            </a:endParaRPr>
          </a:p>
          <a:p>
            <a:pPr>
              <a:buNone/>
            </a:pPr>
            <a:endParaRPr lang="hi-IN" sz="2000" dirty="0" smtClean="0">
              <a:solidFill>
                <a:srgbClr val="000066"/>
              </a:solidFill>
            </a:endParaRPr>
          </a:p>
          <a:p>
            <a:pPr>
              <a:buNone/>
            </a:pPr>
            <a:r>
              <a:rPr lang="hi-IN" sz="2000" dirty="0" smtClean="0">
                <a:solidFill>
                  <a:srgbClr val="000066"/>
                </a:solidFill>
              </a:rPr>
              <a:t>प्रश्नोत्तर के लिए :-</a:t>
            </a:r>
          </a:p>
          <a:p>
            <a:pPr>
              <a:buNone/>
            </a:pPr>
            <a:endParaRPr lang="hi-IN" sz="2000" dirty="0" smtClean="0">
              <a:solidFill>
                <a:srgbClr val="000066"/>
              </a:solidFill>
            </a:endParaRPr>
          </a:p>
          <a:p>
            <a:pPr>
              <a:buNone/>
            </a:pPr>
            <a:r>
              <a:rPr lang="en-US" sz="2000" dirty="0" smtClean="0">
                <a:solidFill>
                  <a:srgbClr val="000066"/>
                </a:solidFill>
              </a:rPr>
              <a:t>https://www.youtube.com/watch?v=3pZICV-WWRQ</a:t>
            </a:r>
            <a:endParaRPr lang="hi-IN" sz="2000" dirty="0" smtClean="0">
              <a:solidFill>
                <a:srgbClr val="000066"/>
              </a:solidFill>
            </a:endParaRPr>
          </a:p>
          <a:p>
            <a:endParaRPr lang="hi-IN" sz="2000" dirty="0" smtClean="0">
              <a:solidFill>
                <a:srgbClr val="000066"/>
              </a:solidFill>
            </a:endParaRPr>
          </a:p>
          <a:p>
            <a:pPr>
              <a:buNone/>
            </a:pPr>
            <a:r>
              <a:rPr lang="hi-IN" sz="2000" dirty="0" smtClean="0">
                <a:solidFill>
                  <a:srgbClr val="000066"/>
                </a:solidFill>
              </a:rPr>
              <a:t>सौजन्य से :- हिंदी विभाग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979</TotalTime>
  <Words>193</Words>
  <Application>Microsoft Office PowerPoint</Application>
  <PresentationFormat>On-screen Show (4:3)</PresentationFormat>
  <Paragraphs>39</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Opulent</vt:lpstr>
      <vt:lpstr>Slide 1</vt:lpstr>
      <vt:lpstr>पाठ-3 हिमालय की बेटियाँ (नागार्जुन) </vt:lpstr>
      <vt:lpstr>पाठ-3 हिमालय की बेटियाँ (नागार्जुन) </vt:lpstr>
      <vt:lpstr>पाठ-3 हिमालय की बेटियाँ (नागार्जुन)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cyntbe</cp:lastModifiedBy>
  <cp:revision>118</cp:revision>
  <dcterms:created xsi:type="dcterms:W3CDTF">2006-08-16T00:00:00Z</dcterms:created>
  <dcterms:modified xsi:type="dcterms:W3CDTF">2020-04-28T13:56:57Z</dcterms:modified>
</cp:coreProperties>
</file>